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93" r:id="rId3"/>
    <p:sldId id="392" r:id="rId4"/>
    <p:sldId id="400" r:id="rId5"/>
    <p:sldId id="396" r:id="rId6"/>
    <p:sldId id="401" r:id="rId7"/>
    <p:sldId id="397" r:id="rId8"/>
    <p:sldId id="402" r:id="rId9"/>
    <p:sldId id="398" r:id="rId10"/>
    <p:sldId id="403" r:id="rId11"/>
    <p:sldId id="399" r:id="rId12"/>
    <p:sldId id="344"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0" y="1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4DBCB-C5F7-F5DC-E469-E2CA1FAAFE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CC73C-E57D-6C96-F031-508E5D3DE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5D2CFC-C2CC-E9EC-3683-7E2EF2ACEB98}"/>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D65CB4BD-6E7D-47A2-5673-58C6AB0BD4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06CAFE-0B4A-9652-259F-0C326ED160CC}"/>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80780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03FE-3E7B-CCDC-6C8F-035DE99B1A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B9D436-3B7F-16E6-F5AA-F3586DBB0D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A4C525-D539-2D99-B994-3A8197493DB3}"/>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5FF90B8F-122D-F3A2-49EE-2B1ABC52E2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9C0D09-8939-CF7C-D79E-E47E6A2AB206}"/>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53209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13BAD39-9AEB-5218-7C18-0200B79565B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3EFBE2-6627-C8A6-309D-4024157504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E4CAD5-2ACD-72D1-938F-5B987596D234}"/>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7ED49B15-8356-F1D9-9327-70E7891687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629F27-B507-91BB-1575-602A429156AF}"/>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814783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7512000" y="0"/>
            <a:ext cx="4680000" cy="6858000"/>
          </a:xfrm>
        </p:spPr>
        <p:txBody>
          <a:bodyPr/>
          <a:lstStyle/>
          <a:p>
            <a:endParaRPr lang="zh-CN" altLang="en-US"/>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44" y="6371912"/>
            <a:ext cx="470191" cy="270948"/>
          </a:xfrm>
          <a:prstGeom prst="rect">
            <a:avLst/>
          </a:prstGeom>
        </p:spPr>
      </p:pic>
    </p:spTree>
    <p:extLst>
      <p:ext uri="{BB962C8B-B14F-4D97-AF65-F5344CB8AC3E}">
        <p14:creationId xmlns:p14="http://schemas.microsoft.com/office/powerpoint/2010/main" val="1961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31179-CA44-4744-3721-5D2D26471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91845C-52A6-B65A-8005-5412885764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ED5989-751A-8272-58F8-F72881EF80FC}"/>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43863288-0163-31F2-0B76-BA8E4E481C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ABBE07-0DFA-BDC2-2D7B-C14B3877AE5E}"/>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48929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B3716-74CB-1FAC-2F7B-C146C13FE8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5B8B1B-3E00-4D86-429C-067A90F0B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310803-891C-09AA-B141-982753D72A50}"/>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55284691-DFE3-A8AF-FEEF-11C942F5AA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92662-558D-DB42-720C-C99E988961DF}"/>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8365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27E04-E1A5-10CF-7EEC-E725B34301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2942E0-09DE-F279-BB71-11D2E9657D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A9A298-2BB2-007B-95FB-99F1283EDD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2207DD-7450-9F99-807C-8F3835C7B317}"/>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6" name="页脚占位符 5">
            <a:extLst>
              <a:ext uri="{FF2B5EF4-FFF2-40B4-BE49-F238E27FC236}">
                <a16:creationId xmlns:a16="http://schemas.microsoft.com/office/drawing/2014/main" id="{1BC5EB60-D4B8-8083-8BD9-839AD56F0B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132E96-FAC8-8BAB-D7F0-67E34F6BFC59}"/>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46854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36798-E2EB-CBF7-BBCA-2A7D8A75F7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5DAA10-27D0-C3B4-541A-B3AF1AB3D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E52847-F08E-D134-5B10-C3093F9B70B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D4DFE56-6A5A-B4A6-1F2D-DB39537EF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93B09C-B448-F5FE-9B3E-587D73715F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254AFC7-C007-6EB6-51AA-6C1DA423B74E}"/>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8" name="页脚占位符 7">
            <a:extLst>
              <a:ext uri="{FF2B5EF4-FFF2-40B4-BE49-F238E27FC236}">
                <a16:creationId xmlns:a16="http://schemas.microsoft.com/office/drawing/2014/main" id="{1745B4BF-672C-167A-D32D-E889E7A110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D4617D-078C-896F-C176-6885CF5C0A4B}"/>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27441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5D1A1-872E-7090-FA85-D0E816984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6530FC-47D3-C782-8778-0E7DFD2EC588}"/>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4" name="页脚占位符 3">
            <a:extLst>
              <a:ext uri="{FF2B5EF4-FFF2-40B4-BE49-F238E27FC236}">
                <a16:creationId xmlns:a16="http://schemas.microsoft.com/office/drawing/2014/main" id="{FB8BBD9E-26DA-D6F2-E38A-91B8F01390B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7A5EF9-D57E-0202-DC36-C6FD090F4A06}"/>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22176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147BF9-0E67-3B58-159D-5424C647A34E}"/>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3" name="页脚占位符 2">
            <a:extLst>
              <a:ext uri="{FF2B5EF4-FFF2-40B4-BE49-F238E27FC236}">
                <a16:creationId xmlns:a16="http://schemas.microsoft.com/office/drawing/2014/main" id="{FACE1DF0-9FA5-A88C-9633-6EE464851A9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309B70-6504-CAAF-6F60-C2B60FB9E68D}"/>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426379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0D820-5055-1A00-0451-2C9C359878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EFE3AF-4CE0-4630-618C-85EFA9C9E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394FF5-65BA-35E6-7483-B17C89FB9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816A17-A110-E8BD-C7E5-281236AEAF1C}"/>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6" name="页脚占位符 5">
            <a:extLst>
              <a:ext uri="{FF2B5EF4-FFF2-40B4-BE49-F238E27FC236}">
                <a16:creationId xmlns:a16="http://schemas.microsoft.com/office/drawing/2014/main" id="{B57DCB2E-1CD4-6C0C-7DFE-1921F404EC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2C03D7-C536-4BB0-C453-B2DCB3D2FD65}"/>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07918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975E7-B002-F828-B14F-32BE3C028B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36B5D1-74D2-E1D1-2621-B02D172EF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D32703-F256-39DE-6501-519675A8A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3E71C-F5EE-C3EA-D989-C7C418AAA4A1}"/>
              </a:ext>
            </a:extLst>
          </p:cNvPr>
          <p:cNvSpPr>
            <a:spLocks noGrp="1"/>
          </p:cNvSpPr>
          <p:nvPr>
            <p:ph type="dt" sz="half" idx="10"/>
          </p:nvPr>
        </p:nvSpPr>
        <p:spPr/>
        <p:txBody>
          <a:bodyPr/>
          <a:lstStyle/>
          <a:p>
            <a:fld id="{3BA07687-AFE3-4EAA-B8FE-C41D1AC43975}" type="datetimeFigureOut">
              <a:rPr lang="zh-CN" altLang="en-US" smtClean="0"/>
              <a:t>2025/4/24</a:t>
            </a:fld>
            <a:endParaRPr lang="zh-CN" altLang="en-US"/>
          </a:p>
        </p:txBody>
      </p:sp>
      <p:sp>
        <p:nvSpPr>
          <p:cNvPr id="6" name="页脚占位符 5">
            <a:extLst>
              <a:ext uri="{FF2B5EF4-FFF2-40B4-BE49-F238E27FC236}">
                <a16:creationId xmlns:a16="http://schemas.microsoft.com/office/drawing/2014/main" id="{5A544967-230D-A3E7-8533-0FF01548F8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A29500-0DF7-53C6-5C36-1C33D40470AC}"/>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24899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AFEABC-9007-F50C-E46D-66FFEAA0D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1F983A6-D8B2-190A-D9E0-23B8B9604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746D96-8E22-5A29-EF38-260D71AFC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07687-AFE3-4EAA-B8FE-C41D1AC43975}" type="datetimeFigureOut">
              <a:rPr lang="zh-CN" altLang="en-US" smtClean="0"/>
              <a:t>2025/4/24</a:t>
            </a:fld>
            <a:endParaRPr lang="zh-CN" altLang="en-US"/>
          </a:p>
        </p:txBody>
      </p:sp>
      <p:sp>
        <p:nvSpPr>
          <p:cNvPr id="5" name="页脚占位符 4">
            <a:extLst>
              <a:ext uri="{FF2B5EF4-FFF2-40B4-BE49-F238E27FC236}">
                <a16:creationId xmlns:a16="http://schemas.microsoft.com/office/drawing/2014/main" id="{90179E6D-8A4C-30F0-022D-25294472E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0CD042-3351-F660-A8CC-1E7884ABC2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995236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66521">
            <a:off x="329140" y="4831820"/>
            <a:ext cx="1778957" cy="167386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53013">
            <a:off x="10500320" y="-798711"/>
            <a:ext cx="1536700" cy="1606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07950" y="-212062"/>
            <a:ext cx="4896645" cy="220616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4775" y="5121296"/>
            <a:ext cx="1041400" cy="33593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60000">
            <a:off x="7976387" y="-931929"/>
            <a:ext cx="1536700" cy="1606293"/>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4893" y="5289263"/>
            <a:ext cx="1317697" cy="1317697"/>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042740" y="856223"/>
            <a:ext cx="1536700" cy="1606293"/>
          </a:xfrm>
          <a:prstGeom prst="rect">
            <a:avLst/>
          </a:prstGeom>
        </p:spPr>
      </p:pic>
      <p:grpSp>
        <p:nvGrpSpPr>
          <p:cNvPr id="18" name="组 17"/>
          <p:cNvGrpSpPr/>
          <p:nvPr/>
        </p:nvGrpSpPr>
        <p:grpSpPr>
          <a:xfrm>
            <a:off x="177333" y="2151688"/>
            <a:ext cx="6223777" cy="2554624"/>
            <a:chOff x="4152577" y="597430"/>
            <a:chExt cx="4606219" cy="2602382"/>
          </a:xfrm>
        </p:grpSpPr>
        <p:sp>
          <p:nvSpPr>
            <p:cNvPr id="13" name="文本框 12"/>
            <p:cNvSpPr txBox="1"/>
            <p:nvPr/>
          </p:nvSpPr>
          <p:spPr>
            <a:xfrm>
              <a:off x="4637370" y="683744"/>
              <a:ext cx="136719" cy="376237"/>
            </a:xfrm>
            <a:prstGeom prst="rect">
              <a:avLst/>
            </a:prstGeom>
            <a:noFill/>
          </p:spPr>
          <p:txBody>
            <a:bodyPr wrap="none" rtlCol="0">
              <a:spAutoFit/>
            </a:bodyPr>
            <a:lstStyle/>
            <a:p>
              <a:endParaRPr kumimoji="1" lang="zh-CN" altLang="en-US" dirty="0">
                <a:solidFill>
                  <a:prstClr val="white">
                    <a:lumMod val="95000"/>
                  </a:prstClr>
                </a:solidFill>
                <a:latin typeface="Microsoft YaHei" charset="-122"/>
                <a:ea typeface="Microsoft YaHei" charset="-122"/>
                <a:cs typeface="Microsoft YaHei" charset="-122"/>
              </a:endParaRPr>
            </a:p>
          </p:txBody>
        </p:sp>
        <p:sp>
          <p:nvSpPr>
            <p:cNvPr id="14" name="文本框 13"/>
            <p:cNvSpPr txBox="1"/>
            <p:nvPr/>
          </p:nvSpPr>
          <p:spPr>
            <a:xfrm>
              <a:off x="4201083" y="1173115"/>
              <a:ext cx="4557713" cy="940591"/>
            </a:xfrm>
            <a:prstGeom prst="rect">
              <a:avLst/>
            </a:prstGeom>
            <a:noFill/>
          </p:spPr>
          <p:txBody>
            <a:bodyPr wrap="square" rtlCol="0">
              <a:spAutoFit/>
            </a:bodyPr>
            <a:lstStyle/>
            <a:p>
              <a:r>
                <a:rPr kumimoji="1" lang="en-US" altLang="zh-CN" sz="5400" b="1" dirty="0">
                  <a:solidFill>
                    <a:prstClr val="white">
                      <a:lumMod val="95000"/>
                    </a:prstClr>
                  </a:solidFill>
                  <a:latin typeface="Microsoft YaHei" charset="-122"/>
                  <a:ea typeface="Microsoft YaHei" charset="-122"/>
                  <a:cs typeface="Microsoft YaHei" charset="-122"/>
                </a:rPr>
                <a:t>Big Data analysis</a:t>
              </a:r>
            </a:p>
          </p:txBody>
        </p:sp>
        <p:sp>
          <p:nvSpPr>
            <p:cNvPr id="15" name="文本框 14"/>
            <p:cNvSpPr txBox="1"/>
            <p:nvPr/>
          </p:nvSpPr>
          <p:spPr>
            <a:xfrm>
              <a:off x="4912794" y="2378775"/>
              <a:ext cx="2596328" cy="470296"/>
            </a:xfrm>
            <a:prstGeom prst="rect">
              <a:avLst/>
            </a:prstGeom>
            <a:noFill/>
          </p:spPr>
          <p:txBody>
            <a:bodyPr wrap="none" rtlCol="0">
              <a:spAutoFit/>
            </a:bodyPr>
            <a:lstStyle/>
            <a:p>
              <a:r>
                <a:rPr kumimoji="1" lang="en-US" altLang="zh-CN" sz="2400" dirty="0">
                  <a:solidFill>
                    <a:prstClr val="white">
                      <a:lumMod val="95000"/>
                    </a:prstClr>
                  </a:solidFill>
                  <a:latin typeface="Microsoft YaHei" charset="-122"/>
                  <a:ea typeface="Microsoft YaHei" charset="-122"/>
                  <a:cs typeface="Microsoft YaHei" charset="-122"/>
                </a:rPr>
                <a:t>Speaker: Sun Chunhui</a:t>
              </a:r>
              <a:endParaRPr kumimoji="1" lang="zh-CN" altLang="en-US" sz="2400" dirty="0">
                <a:solidFill>
                  <a:prstClr val="white">
                    <a:lumMod val="95000"/>
                  </a:prstClr>
                </a:solidFill>
                <a:latin typeface="Microsoft YaHei" charset="-122"/>
                <a:ea typeface="Microsoft YaHei" charset="-122"/>
                <a:cs typeface="Microsoft YaHei" charset="-122"/>
              </a:endParaRPr>
            </a:p>
          </p:txBody>
        </p:sp>
        <p:sp>
          <p:nvSpPr>
            <p:cNvPr id="16" name="直角三角形 15"/>
            <p:cNvSpPr/>
            <p:nvPr/>
          </p:nvSpPr>
          <p:spPr>
            <a:xfrm rot="16200000">
              <a:off x="7911861" y="2946178"/>
              <a:ext cx="142227" cy="14222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 name="矩形 16"/>
            <p:cNvSpPr/>
            <p:nvPr/>
          </p:nvSpPr>
          <p:spPr>
            <a:xfrm>
              <a:off x="4152577" y="597430"/>
              <a:ext cx="4557713" cy="2602382"/>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pic>
        <p:nvPicPr>
          <p:cNvPr id="5" name="图片 4">
            <a:extLst>
              <a:ext uri="{FF2B5EF4-FFF2-40B4-BE49-F238E27FC236}">
                <a16:creationId xmlns:a16="http://schemas.microsoft.com/office/drawing/2014/main" id="{F4476888-ADBC-178B-7D0A-68B75767040E}"/>
              </a:ext>
            </a:extLst>
          </p:cNvPr>
          <p:cNvPicPr>
            <a:picLocks noChangeAspect="1"/>
          </p:cNvPicPr>
          <p:nvPr/>
        </p:nvPicPr>
        <p:blipFill>
          <a:blip r:embed="rId7" cstate="print">
            <a:extLst>
              <a:ext uri="{28A0092B-C50C-407E-A947-70E740481C1C}">
                <a14:useLocalDpi xmlns:a14="http://schemas.microsoft.com/office/drawing/2010/main" val="0"/>
              </a:ext>
            </a:extLst>
          </a:blip>
          <a:srcRect t="-1" r="21816" b="44491"/>
          <a:stretch/>
        </p:blipFill>
        <p:spPr>
          <a:xfrm>
            <a:off x="8089632" y="2996239"/>
            <a:ext cx="4102366" cy="3883933"/>
          </a:xfrm>
          <a:prstGeom prst="rect">
            <a:avLst/>
          </a:prstGeom>
        </p:spPr>
      </p:pic>
    </p:spTree>
    <p:extLst>
      <p:ext uri="{BB962C8B-B14F-4D97-AF65-F5344CB8AC3E}">
        <p14:creationId xmlns:p14="http://schemas.microsoft.com/office/powerpoint/2010/main" val="261810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F9A79-FCD3-2CEA-A913-B265DD1ACDC0}"/>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BB05D63A-BF0A-16F4-C0B2-35E96BA5EC48}"/>
              </a:ext>
            </a:extLst>
          </p:cNvPr>
          <p:cNvGrpSpPr/>
          <p:nvPr/>
        </p:nvGrpSpPr>
        <p:grpSpPr>
          <a:xfrm>
            <a:off x="8602993" y="4199343"/>
            <a:ext cx="1201034" cy="797359"/>
            <a:chOff x="10640224" y="5831839"/>
            <a:chExt cx="1201034" cy="797359"/>
          </a:xfrm>
        </p:grpSpPr>
        <p:sp>
          <p:nvSpPr>
            <p:cNvPr id="3" name="直角三角形 2">
              <a:extLst>
                <a:ext uri="{FF2B5EF4-FFF2-40B4-BE49-F238E27FC236}">
                  <a16:creationId xmlns:a16="http://schemas.microsoft.com/office/drawing/2014/main" id="{DB5E5390-7A37-CFFD-B18E-BA5C87671EF1}"/>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AD2FE647-1B95-4C51-DE08-56C077C80FDF}"/>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0F1CE465-3B73-3D5C-751A-75BF716EADD1}"/>
                </a:ext>
              </a:extLst>
            </p:cNvPr>
            <p:cNvSpPr txBox="1"/>
            <p:nvPr/>
          </p:nvSpPr>
          <p:spPr>
            <a:xfrm>
              <a:off x="10640224" y="6290644"/>
              <a:ext cx="1201034"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FIFTH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839A608F-07AC-1EF5-84EC-C6DB23D0BCE3}"/>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DAD450CC-F7D1-B5DB-F95F-E2BA8AB191B5}"/>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87311A0D-776F-E551-6A8B-2693BE6B1998}"/>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big data analysis</a:t>
            </a:r>
          </a:p>
          <a:p>
            <a:pPr algn="ctr"/>
            <a:r>
              <a:rPr kumimoji="1" lang="en-US" altLang="zh-CN" sz="2800" b="1" dirty="0">
                <a:solidFill>
                  <a:srgbClr val="44546A"/>
                </a:solidFill>
                <a:latin typeface="Microsoft YaHei" charset="-122"/>
                <a:ea typeface="Microsoft YaHei" charset="-122"/>
                <a:cs typeface="Microsoft YaHei" charset="-122"/>
              </a:rPr>
              <a:t>IN FUTURE</a:t>
            </a:r>
          </a:p>
        </p:txBody>
      </p:sp>
      <p:sp>
        <p:nvSpPr>
          <p:cNvPr id="9" name="矩形 8">
            <a:extLst>
              <a:ext uri="{FF2B5EF4-FFF2-40B4-BE49-F238E27FC236}">
                <a16:creationId xmlns:a16="http://schemas.microsoft.com/office/drawing/2014/main" id="{A21A9E0E-D9EA-9436-E607-A7CEF147CB04}"/>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472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8C3DD-A1B8-C128-7BCA-8C2DF4B77A1A}"/>
            </a:ext>
          </a:extLst>
        </p:cNvPr>
        <p:cNvGrpSpPr/>
        <p:nvPr/>
      </p:nvGrpSpPr>
      <p:grpSpPr>
        <a:xfrm>
          <a:off x="0" y="0"/>
          <a:ext cx="0" cy="0"/>
          <a:chOff x="0" y="0"/>
          <a:chExt cx="0" cy="0"/>
        </a:xfrm>
      </p:grpSpPr>
      <p:pic>
        <p:nvPicPr>
          <p:cNvPr id="2052" name="Picture 4" descr="首份中国数字化票据中心白皮书发布：为企业开启数字经济时代新篇章！">
            <a:extLst>
              <a:ext uri="{FF2B5EF4-FFF2-40B4-BE49-F238E27FC236}">
                <a16:creationId xmlns:a16="http://schemas.microsoft.com/office/drawing/2014/main" id="{B770F9D4-4473-B66A-8F87-24CD576B1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239" y="3683727"/>
            <a:ext cx="6357389" cy="249586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8328E9F5-AD80-CFD9-87F6-CF16A89C9072}"/>
              </a:ext>
            </a:extLst>
          </p:cNvPr>
          <p:cNvPicPr>
            <a:picLocks noChangeAspect="1"/>
          </p:cNvPicPr>
          <p:nvPr/>
        </p:nvPicPr>
        <p:blipFill>
          <a:blip r:embed="rId3"/>
          <a:stretch>
            <a:fillRect/>
          </a:stretch>
        </p:blipFill>
        <p:spPr>
          <a:xfrm>
            <a:off x="695324" y="561502"/>
            <a:ext cx="3629169" cy="2864962"/>
          </a:xfrm>
          <a:prstGeom prst="rect">
            <a:avLst/>
          </a:prstGeom>
        </p:spPr>
      </p:pic>
      <p:sp>
        <p:nvSpPr>
          <p:cNvPr id="16" name="直角三角形 15">
            <a:extLst>
              <a:ext uri="{FF2B5EF4-FFF2-40B4-BE49-F238E27FC236}">
                <a16:creationId xmlns:a16="http://schemas.microsoft.com/office/drawing/2014/main" id="{F007789B-8FAB-B0DE-9FCD-CB5B69280899}"/>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68C07B9B-E4B8-C5EB-3BAD-8F74F6880D7E}"/>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74B01109-37EC-7039-8AA9-7BA461461B7F}"/>
              </a:ext>
            </a:extLst>
          </p:cNvPr>
          <p:cNvGrpSpPr/>
          <p:nvPr/>
        </p:nvGrpSpPr>
        <p:grpSpPr>
          <a:xfrm>
            <a:off x="10723893" y="5849847"/>
            <a:ext cx="1201034" cy="791009"/>
            <a:chOff x="10640224" y="5831839"/>
            <a:chExt cx="1201034" cy="791009"/>
          </a:xfrm>
        </p:grpSpPr>
        <p:sp>
          <p:nvSpPr>
            <p:cNvPr id="5" name="直角三角形 4">
              <a:extLst>
                <a:ext uri="{FF2B5EF4-FFF2-40B4-BE49-F238E27FC236}">
                  <a16:creationId xmlns:a16="http://schemas.microsoft.com/office/drawing/2014/main" id="{E2B2D378-9D4F-F656-F3E2-E8AF4F91D70C}"/>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BC4A4917-0FBE-DF2C-8A0F-D9B79A27D22F}"/>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7C1C0689-0FAB-1C52-DC92-B58CFE5D11D4}"/>
                </a:ext>
              </a:extLst>
            </p:cNvPr>
            <p:cNvSpPr txBox="1"/>
            <p:nvPr/>
          </p:nvSpPr>
          <p:spPr>
            <a:xfrm>
              <a:off x="10640224" y="6284294"/>
              <a:ext cx="1201034"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FIFTH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140DC3A4-FF77-B58F-2189-3703308A0EDF}"/>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86048F4-F1C4-551C-7E72-C6A3B28F4319}"/>
              </a:ext>
            </a:extLst>
          </p:cNvPr>
          <p:cNvSpPr txBox="1"/>
          <p:nvPr/>
        </p:nvSpPr>
        <p:spPr>
          <a:xfrm>
            <a:off x="5426377" y="572989"/>
            <a:ext cx="6096000" cy="2954848"/>
          </a:xfrm>
          <a:prstGeom prst="rect">
            <a:avLst/>
          </a:prstGeom>
          <a:noFill/>
        </p:spPr>
        <p:txBody>
          <a:bodyPr wrap="square">
            <a:spAutoFit/>
          </a:bodyPr>
          <a:lstStyle/>
          <a:p>
            <a:pPr indent="228600" algn="just">
              <a:lnSpc>
                <a:spcPct val="150000"/>
              </a:lnSpc>
            </a:pPr>
            <a:r>
              <a:rPr lang="en-US" altLang="zh-CN" dirty="0">
                <a:latin typeface="Comic Sans MS" panose="030F0702030302020204" pitchFamily="66" charset="0"/>
                <a:ea typeface="宋体" panose="02010600030101010101" pitchFamily="2" charset="-122"/>
                <a:cs typeface="Times New Roman" panose="02020603050405020304" pitchFamily="18" charset="0"/>
              </a:rPr>
              <a:t>In the future,  big data analytics will penetrate every aspect of our lives such as health training, medical care ,financial services and  so no.</a:t>
            </a:r>
          </a:p>
          <a:p>
            <a:pPr indent="228600" algn="just">
              <a:lnSpc>
                <a:spcPct val="150000"/>
              </a:lnSpc>
            </a:pPr>
            <a:r>
              <a:rPr lang="en-US" altLang="zh-CN" dirty="0">
                <a:latin typeface="Comic Sans MS" panose="030F0702030302020204" pitchFamily="66" charset="0"/>
                <a:ea typeface="宋体" panose="02010600030101010101" pitchFamily="2" charset="-122"/>
                <a:cs typeface="Times New Roman" panose="02020603050405020304" pitchFamily="18" charset="0"/>
              </a:rPr>
              <a:t>But supervision and prevention of big data and data privacy is a major issue that needs to be solved in the future.</a:t>
            </a:r>
          </a:p>
          <a:p>
            <a:pPr indent="228600" algn="just">
              <a:lnSpc>
                <a:spcPct val="150000"/>
              </a:lnSpc>
            </a:pPr>
            <a:endParaRPr lang="zh-CN" altLang="en-US" dirty="0">
              <a:latin typeface="Comic Sans MS" panose="030F0702030302020204" pitchFamily="66" charset="0"/>
            </a:endParaRPr>
          </a:p>
        </p:txBody>
      </p:sp>
      <p:pic>
        <p:nvPicPr>
          <p:cNvPr id="2050" name="Picture 2" descr="财政大数据分析平台_模型分析_数据分析_【最新版】_云商店-华为云">
            <a:extLst>
              <a:ext uri="{FF2B5EF4-FFF2-40B4-BE49-F238E27FC236}">
                <a16:creationId xmlns:a16="http://schemas.microsoft.com/office/drawing/2014/main" id="{31EA6283-1ED5-1220-B00D-FCFC8A6F6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3719421"/>
            <a:ext cx="3862925" cy="228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15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66521">
            <a:off x="9906572" y="3113977"/>
            <a:ext cx="1778957" cy="1673865"/>
          </a:xfrm>
          <a:prstGeom prst="rect">
            <a:avLst/>
          </a:prstGeom>
          <a:effectLst>
            <a:outerShdw blurRad="50800" dist="50800" dir="5400000" algn="ctr" rotWithShape="0">
              <a:schemeClr val="accent6">
                <a:lumMod val="20000"/>
                <a:lumOff val="80000"/>
              </a:schemeClr>
            </a:outerShdw>
          </a:effec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53013">
            <a:off x="10500320" y="-798711"/>
            <a:ext cx="1536700" cy="1606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0" y="0"/>
            <a:ext cx="4896645" cy="2206162"/>
          </a:xfrm>
          <a:prstGeom prst="rect">
            <a:avLst/>
          </a:prstGeom>
          <a:effectLst>
            <a:outerShdw blurRad="50800" dist="50800" dir="5400000" algn="ctr" rotWithShape="0">
              <a:schemeClr val="bg1">
                <a:alpha val="62000"/>
              </a:schemeClr>
            </a:outerShdw>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8825" y="5135744"/>
            <a:ext cx="1041400" cy="33593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60000">
            <a:off x="7976387" y="-931929"/>
            <a:ext cx="1536700" cy="1606293"/>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198440" y="5436882"/>
            <a:ext cx="1536700" cy="1606293"/>
          </a:xfrm>
          <a:prstGeom prst="rect">
            <a:avLst/>
          </a:prstGeom>
        </p:spPr>
      </p:pic>
      <p:grpSp>
        <p:nvGrpSpPr>
          <p:cNvPr id="18" name="组 17"/>
          <p:cNvGrpSpPr/>
          <p:nvPr/>
        </p:nvGrpSpPr>
        <p:grpSpPr>
          <a:xfrm>
            <a:off x="4896645" y="1796795"/>
            <a:ext cx="4557713" cy="2602382"/>
            <a:chOff x="4182090" y="683744"/>
            <a:chExt cx="4557713" cy="2602382"/>
          </a:xfrm>
        </p:grpSpPr>
        <p:sp>
          <p:nvSpPr>
            <p:cNvPr id="14" name="文本框 13"/>
            <p:cNvSpPr txBox="1"/>
            <p:nvPr/>
          </p:nvSpPr>
          <p:spPr>
            <a:xfrm>
              <a:off x="4744771" y="1523270"/>
              <a:ext cx="3432350" cy="923330"/>
            </a:xfrm>
            <a:prstGeom prst="rect">
              <a:avLst/>
            </a:prstGeom>
            <a:noFill/>
          </p:spPr>
          <p:txBody>
            <a:bodyPr wrap="none" rtlCol="0">
              <a:spAutoFit/>
            </a:bodyPr>
            <a:lstStyle/>
            <a:p>
              <a:r>
                <a:rPr kumimoji="1" lang="en-US" altLang="zh-CN" sz="5400" b="1" dirty="0">
                  <a:solidFill>
                    <a:prstClr val="white">
                      <a:lumMod val="95000"/>
                    </a:prstClr>
                  </a:solidFill>
                  <a:latin typeface="Microsoft YaHei" charset="-122"/>
                  <a:ea typeface="Microsoft YaHei" charset="-122"/>
                  <a:cs typeface="Microsoft YaHei" charset="-122"/>
                </a:rPr>
                <a:t>THANKS!</a:t>
              </a:r>
              <a:endParaRPr kumimoji="1" lang="zh-CN" altLang="en-US" sz="5400" b="1" dirty="0">
                <a:solidFill>
                  <a:prstClr val="white">
                    <a:lumMod val="95000"/>
                  </a:prstClr>
                </a:solidFill>
                <a:latin typeface="Microsoft YaHei" charset="-122"/>
                <a:ea typeface="Microsoft YaHei" charset="-122"/>
                <a:cs typeface="Microsoft YaHei" charset="-122"/>
              </a:endParaRPr>
            </a:p>
          </p:txBody>
        </p:sp>
        <p:sp>
          <p:nvSpPr>
            <p:cNvPr id="17" name="矩形 16"/>
            <p:cNvSpPr/>
            <p:nvPr/>
          </p:nvSpPr>
          <p:spPr>
            <a:xfrm>
              <a:off x="4182090" y="683744"/>
              <a:ext cx="4557713" cy="2602382"/>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33" y="2574253"/>
            <a:ext cx="5601137" cy="7468944"/>
          </a:xfrm>
          <a:prstGeom prst="rect">
            <a:avLst/>
          </a:prstGeom>
          <a:effectLst>
            <a:outerShdw blurRad="50800" dist="50800" dir="5400000" algn="ctr" rotWithShape="0">
              <a:schemeClr val="accent6">
                <a:lumMod val="20000"/>
                <a:lumOff val="80000"/>
              </a:schemeClr>
            </a:outerShdw>
          </a:effectLst>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9981" y="4922331"/>
            <a:ext cx="1317697" cy="1317697"/>
          </a:xfrm>
          <a:prstGeom prst="rect">
            <a:avLst/>
          </a:prstGeom>
          <a:noFill/>
          <a:effectLst>
            <a:outerShdw blurRad="50800" dist="50800" dir="5400000" algn="ctr" rotWithShape="0">
              <a:schemeClr val="tx1"/>
            </a:outerShdw>
          </a:effectLst>
        </p:spPr>
      </p:pic>
    </p:spTree>
    <p:extLst>
      <p:ext uri="{BB962C8B-B14F-4D97-AF65-F5344CB8AC3E}">
        <p14:creationId xmlns:p14="http://schemas.microsoft.com/office/powerpoint/2010/main" val="331047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21"/>
          <p:cNvGrpSpPr/>
          <p:nvPr/>
        </p:nvGrpSpPr>
        <p:grpSpPr>
          <a:xfrm>
            <a:off x="8614214" y="4199343"/>
            <a:ext cx="1189813" cy="791009"/>
            <a:chOff x="10651445" y="5831839"/>
            <a:chExt cx="1189813" cy="791009"/>
          </a:xfrm>
        </p:grpSpPr>
        <p:sp>
          <p:nvSpPr>
            <p:cNvPr id="3" name="直角三角形 2"/>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p:cNvSpPr txBox="1"/>
            <p:nvPr/>
          </p:nvSpPr>
          <p:spPr>
            <a:xfrm>
              <a:off x="10651445" y="6284294"/>
              <a:ext cx="1189813"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FIRST</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The big data analysis Background introduction</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FB26D781-9279-250A-1C33-AE5D7A79E159}"/>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542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直角三角形 15"/>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ECF61B21-D730-BA0C-AB76-082745F43C90}"/>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12B93E10-FCBA-3813-AA69-584A8FF3E284}"/>
              </a:ext>
            </a:extLst>
          </p:cNvPr>
          <p:cNvGrpSpPr/>
          <p:nvPr/>
        </p:nvGrpSpPr>
        <p:grpSpPr>
          <a:xfrm>
            <a:off x="10735114" y="5849847"/>
            <a:ext cx="1189813" cy="791009"/>
            <a:chOff x="10651445" y="5831839"/>
            <a:chExt cx="1189813" cy="791009"/>
          </a:xfrm>
        </p:grpSpPr>
        <p:sp>
          <p:nvSpPr>
            <p:cNvPr id="5" name="直角三角形 4">
              <a:extLst>
                <a:ext uri="{FF2B5EF4-FFF2-40B4-BE49-F238E27FC236}">
                  <a16:creationId xmlns:a16="http://schemas.microsoft.com/office/drawing/2014/main" id="{D9CFA497-E57A-249C-171C-D2A46826D4A3}"/>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5AD8AF40-7E24-FE38-D1EA-60E3D02E4961}"/>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660A1BFA-A08C-C3CD-2092-7116FB7B5C34}"/>
                </a:ext>
              </a:extLst>
            </p:cNvPr>
            <p:cNvSpPr txBox="1"/>
            <p:nvPr/>
          </p:nvSpPr>
          <p:spPr>
            <a:xfrm>
              <a:off x="10651445" y="6284294"/>
              <a:ext cx="1189813"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FIRST</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780A19E7-B921-CD2B-7C58-C9BE479C715C}"/>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2" name="图片 21">
            <a:extLst>
              <a:ext uri="{FF2B5EF4-FFF2-40B4-BE49-F238E27FC236}">
                <a16:creationId xmlns:a16="http://schemas.microsoft.com/office/drawing/2014/main" id="{20852DCE-C69D-0EAB-D417-950DD0F9E514}"/>
              </a:ext>
            </a:extLst>
          </p:cNvPr>
          <p:cNvPicPr>
            <a:picLocks noChangeAspect="1"/>
          </p:cNvPicPr>
          <p:nvPr/>
        </p:nvPicPr>
        <p:blipFill>
          <a:blip r:embed="rId4"/>
          <a:srcRect l="5106" t="13385" r="14930" b="11038"/>
          <a:stretch/>
        </p:blipFill>
        <p:spPr>
          <a:xfrm>
            <a:off x="5918200" y="1193801"/>
            <a:ext cx="4083050" cy="1022350"/>
          </a:xfrm>
          <a:prstGeom prst="rect">
            <a:avLst/>
          </a:prstGeom>
        </p:spPr>
      </p:pic>
      <p:pic>
        <p:nvPicPr>
          <p:cNvPr id="24" name="图片 23">
            <a:extLst>
              <a:ext uri="{FF2B5EF4-FFF2-40B4-BE49-F238E27FC236}">
                <a16:creationId xmlns:a16="http://schemas.microsoft.com/office/drawing/2014/main" id="{54CE5C07-811E-7226-0862-3888D9282B5B}"/>
              </a:ext>
            </a:extLst>
          </p:cNvPr>
          <p:cNvPicPr>
            <a:picLocks noChangeAspect="1"/>
          </p:cNvPicPr>
          <p:nvPr/>
        </p:nvPicPr>
        <p:blipFill>
          <a:blip r:embed="rId5"/>
          <a:stretch>
            <a:fillRect/>
          </a:stretch>
        </p:blipFill>
        <p:spPr>
          <a:xfrm>
            <a:off x="8873975" y="2205113"/>
            <a:ext cx="1247925" cy="1247925"/>
          </a:xfrm>
          <a:prstGeom prst="rect">
            <a:avLst/>
          </a:prstGeom>
        </p:spPr>
      </p:pic>
      <p:pic>
        <p:nvPicPr>
          <p:cNvPr id="26" name="图片 25">
            <a:extLst>
              <a:ext uri="{FF2B5EF4-FFF2-40B4-BE49-F238E27FC236}">
                <a16:creationId xmlns:a16="http://schemas.microsoft.com/office/drawing/2014/main" id="{AAAEA0B9-D4C1-246F-7539-E23E08D4251D}"/>
              </a:ext>
            </a:extLst>
          </p:cNvPr>
          <p:cNvPicPr>
            <a:picLocks noChangeAspect="1"/>
          </p:cNvPicPr>
          <p:nvPr/>
        </p:nvPicPr>
        <p:blipFill>
          <a:blip r:embed="rId6"/>
          <a:stretch>
            <a:fillRect/>
          </a:stretch>
        </p:blipFill>
        <p:spPr>
          <a:xfrm>
            <a:off x="5918200" y="2288792"/>
            <a:ext cx="2548121" cy="1102641"/>
          </a:xfrm>
          <a:prstGeom prst="rect">
            <a:avLst/>
          </a:prstGeom>
        </p:spPr>
      </p:pic>
      <p:pic>
        <p:nvPicPr>
          <p:cNvPr id="29" name="soar">
            <a:hlinkClick r:id="" action="ppaction://media"/>
            <a:extLst>
              <a:ext uri="{FF2B5EF4-FFF2-40B4-BE49-F238E27FC236}">
                <a16:creationId xmlns:a16="http://schemas.microsoft.com/office/drawing/2014/main" id="{06819387-1D2D-2EDA-508E-6A8DBCC878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6000" y="3445390"/>
            <a:ext cx="4078473" cy="2292350"/>
          </a:xfrm>
          <a:prstGeom prst="rect">
            <a:avLst/>
          </a:prstGeom>
        </p:spPr>
      </p:pic>
      <p:sp>
        <p:nvSpPr>
          <p:cNvPr id="33" name="文本框 32">
            <a:extLst>
              <a:ext uri="{FF2B5EF4-FFF2-40B4-BE49-F238E27FC236}">
                <a16:creationId xmlns:a16="http://schemas.microsoft.com/office/drawing/2014/main" id="{91529F59-B95E-ACFB-9C88-58061845CF74}"/>
              </a:ext>
            </a:extLst>
          </p:cNvPr>
          <p:cNvSpPr txBox="1"/>
          <p:nvPr/>
        </p:nvSpPr>
        <p:spPr>
          <a:xfrm>
            <a:off x="695325" y="1399049"/>
            <a:ext cx="5102225" cy="923330"/>
          </a:xfrm>
          <a:prstGeom prst="rect">
            <a:avLst/>
          </a:prstGeom>
          <a:noFill/>
        </p:spPr>
        <p:txBody>
          <a:bodyPr wrap="square" rtlCol="0">
            <a:spAutoFit/>
          </a:bodyPr>
          <a:lstStyle/>
          <a:p>
            <a:r>
              <a:rPr lang="en-US" altLang="zh-CN" dirty="0">
                <a:latin typeface="Comic Sans MS" panose="030F0702030302020204" pitchFamily="66" charset="0"/>
              </a:rPr>
              <a:t>· In recent years, the development of big data models more and more rapidly, and everyone enjoy the benefits of it.</a:t>
            </a:r>
          </a:p>
        </p:txBody>
      </p:sp>
      <p:sp>
        <p:nvSpPr>
          <p:cNvPr id="35" name="文本框 34">
            <a:extLst>
              <a:ext uri="{FF2B5EF4-FFF2-40B4-BE49-F238E27FC236}">
                <a16:creationId xmlns:a16="http://schemas.microsoft.com/office/drawing/2014/main" id="{89E443A7-64F9-B44D-450C-6BF24E3C8F73}"/>
              </a:ext>
            </a:extLst>
          </p:cNvPr>
          <p:cNvSpPr txBox="1"/>
          <p:nvPr/>
        </p:nvSpPr>
        <p:spPr>
          <a:xfrm>
            <a:off x="612648" y="4268399"/>
            <a:ext cx="5305552" cy="646331"/>
          </a:xfrm>
          <a:prstGeom prst="rect">
            <a:avLst/>
          </a:prstGeom>
          <a:noFill/>
        </p:spPr>
        <p:txBody>
          <a:bodyPr wrap="square">
            <a:spAutoFit/>
          </a:bodyPr>
          <a:lstStyle/>
          <a:p>
            <a:r>
              <a:rPr lang="en-US" altLang="zh-CN" dirty="0">
                <a:solidFill>
                  <a:schemeClr val="accent6"/>
                </a:solidFill>
                <a:latin typeface="Comic Sans MS" panose="030F0702030302020204" pitchFamily="66" charset="0"/>
              </a:rPr>
              <a:t>· But most people don’t know the role of big data analysis in it.</a:t>
            </a:r>
            <a:endParaRPr lang="zh-CN" altLang="en-US" dirty="0">
              <a:solidFill>
                <a:schemeClr val="accent6"/>
              </a:solidFill>
            </a:endParaRPr>
          </a:p>
        </p:txBody>
      </p:sp>
      <p:sp>
        <p:nvSpPr>
          <p:cNvPr id="37" name="文本框 36">
            <a:extLst>
              <a:ext uri="{FF2B5EF4-FFF2-40B4-BE49-F238E27FC236}">
                <a16:creationId xmlns:a16="http://schemas.microsoft.com/office/drawing/2014/main" id="{899052C4-D840-3E4C-A8B0-4D588ECFF66B}"/>
              </a:ext>
            </a:extLst>
          </p:cNvPr>
          <p:cNvSpPr txBox="1"/>
          <p:nvPr/>
        </p:nvSpPr>
        <p:spPr>
          <a:xfrm>
            <a:off x="612648" y="2488890"/>
            <a:ext cx="4761246" cy="1200329"/>
          </a:xfrm>
          <a:prstGeom prst="rect">
            <a:avLst/>
          </a:prstGeom>
          <a:noFill/>
        </p:spPr>
        <p:txBody>
          <a:bodyPr wrap="square">
            <a:spAutoFit/>
          </a:bodyPr>
          <a:lstStyle/>
          <a:p>
            <a:pPr marL="285750" indent="-285750">
              <a:buFontTx/>
              <a:buChar char="-"/>
            </a:pPr>
            <a:r>
              <a:rPr lang="en-US" altLang="zh-CN" dirty="0" err="1">
                <a:latin typeface="Comic Sans MS" panose="030F0702030302020204" pitchFamily="66" charset="0"/>
              </a:rPr>
              <a:t>Deepseek</a:t>
            </a:r>
            <a:r>
              <a:rPr lang="zh-CN" altLang="en-US" dirty="0">
                <a:latin typeface="Comic Sans MS" panose="030F0702030302020204" pitchFamily="66" charset="0"/>
              </a:rPr>
              <a:t> </a:t>
            </a:r>
            <a:r>
              <a:rPr lang="en-US" altLang="zh-CN" dirty="0">
                <a:latin typeface="Comic Sans MS" panose="030F0702030302020204" pitchFamily="66" charset="0"/>
              </a:rPr>
              <a:t>can solve our problem by word.</a:t>
            </a:r>
          </a:p>
          <a:p>
            <a:pPr marL="285750" indent="-285750">
              <a:buFontTx/>
              <a:buChar char="-"/>
            </a:pPr>
            <a:r>
              <a:rPr lang="en-US" altLang="zh-CN" dirty="0">
                <a:latin typeface="Comic Sans MS" panose="030F0702030302020204" pitchFamily="66" charset="0"/>
              </a:rPr>
              <a:t> Sora can generate some specific videos to meet the people’s needs.</a:t>
            </a:r>
            <a:endParaRPr lang="en-US" altLang="zh-CN" dirty="0"/>
          </a:p>
        </p:txBody>
      </p:sp>
    </p:spTree>
    <p:extLst>
      <p:ext uri="{BB962C8B-B14F-4D97-AF65-F5344CB8AC3E}">
        <p14:creationId xmlns:p14="http://schemas.microsoft.com/office/powerpoint/2010/main" val="20995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4BB39-407C-5028-D30C-52EB12D74DB1}"/>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3FB29E1C-DE74-908E-FCD8-50EA8301041D}"/>
              </a:ext>
            </a:extLst>
          </p:cNvPr>
          <p:cNvGrpSpPr/>
          <p:nvPr/>
        </p:nvGrpSpPr>
        <p:grpSpPr>
          <a:xfrm>
            <a:off x="8444296" y="4199343"/>
            <a:ext cx="1359731" cy="791009"/>
            <a:chOff x="10481527" y="5831839"/>
            <a:chExt cx="1359731" cy="791009"/>
          </a:xfrm>
        </p:grpSpPr>
        <p:sp>
          <p:nvSpPr>
            <p:cNvPr id="3" name="直角三角形 2">
              <a:extLst>
                <a:ext uri="{FF2B5EF4-FFF2-40B4-BE49-F238E27FC236}">
                  <a16:creationId xmlns:a16="http://schemas.microsoft.com/office/drawing/2014/main" id="{26950843-8513-8A18-5A3B-5D809C364A2B}"/>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D3E7E2E4-97A8-ABF7-173B-41564F9DC896}"/>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E3A2467C-B82B-3438-04DE-BDC83B64E603}"/>
                </a:ext>
              </a:extLst>
            </p:cNvPr>
            <p:cNvSpPr txBox="1"/>
            <p:nvPr/>
          </p:nvSpPr>
          <p:spPr>
            <a:xfrm>
              <a:off x="10481527" y="6284294"/>
              <a:ext cx="1359731"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SECOND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EA2A9F2F-D3D8-4BC0-4BB2-B6C526AE997C}"/>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EAACFE70-A7DE-5007-3E68-4041FFB4278C}"/>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50951E88-851D-3871-4523-6C51B947147B}"/>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What is </a:t>
            </a:r>
          </a:p>
          <a:p>
            <a:pPr algn="ctr"/>
            <a:r>
              <a:rPr kumimoji="1" lang="en-US" altLang="zh-CN" sz="2800" b="1" dirty="0">
                <a:solidFill>
                  <a:srgbClr val="44546A"/>
                </a:solidFill>
                <a:latin typeface="Microsoft YaHei" charset="-122"/>
                <a:ea typeface="Microsoft YaHei" charset="-122"/>
                <a:cs typeface="Microsoft YaHei" charset="-122"/>
              </a:rPr>
              <a:t>the big data analysis</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0AFBAEFB-B5BF-481B-18B1-AFC1D63F475A}"/>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845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A9E6-CEF6-DA1C-A2B1-DB66BB72783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B6E17F9-2B52-F41B-E594-1069BAFBF58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B3992B0F-4A09-1DB8-35D1-24E6423F84EA}"/>
              </a:ext>
            </a:extLst>
          </p:cNvPr>
          <p:cNvSpPr/>
          <p:nvPr/>
        </p:nvSpPr>
        <p:spPr>
          <a:xfrm rot="5400000">
            <a:off x="459522" y="31385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18" name="图片 17">
            <a:extLst>
              <a:ext uri="{FF2B5EF4-FFF2-40B4-BE49-F238E27FC236}">
                <a16:creationId xmlns:a16="http://schemas.microsoft.com/office/drawing/2014/main" id="{97BF2C92-2370-4537-A50A-9DEAD08DD851}"/>
              </a:ext>
            </a:extLst>
          </p:cNvPr>
          <p:cNvPicPr>
            <a:picLocks noChangeAspect="1"/>
          </p:cNvPicPr>
          <p:nvPr/>
        </p:nvPicPr>
        <p:blipFill>
          <a:blip r:embed="rId2"/>
          <a:stretch>
            <a:fillRect/>
          </a:stretch>
        </p:blipFill>
        <p:spPr>
          <a:xfrm>
            <a:off x="459522" y="908390"/>
            <a:ext cx="3915628" cy="5050166"/>
          </a:xfrm>
          <a:prstGeom prst="rect">
            <a:avLst/>
          </a:prstGeom>
        </p:spPr>
      </p:pic>
      <p:grpSp>
        <p:nvGrpSpPr>
          <p:cNvPr id="4" name="组 21">
            <a:extLst>
              <a:ext uri="{FF2B5EF4-FFF2-40B4-BE49-F238E27FC236}">
                <a16:creationId xmlns:a16="http://schemas.microsoft.com/office/drawing/2014/main" id="{796AA9D5-3B67-58F7-D0F9-FCF43B7DB2CB}"/>
              </a:ext>
            </a:extLst>
          </p:cNvPr>
          <p:cNvGrpSpPr/>
          <p:nvPr/>
        </p:nvGrpSpPr>
        <p:grpSpPr>
          <a:xfrm>
            <a:off x="10565195" y="5849847"/>
            <a:ext cx="1359732" cy="791009"/>
            <a:chOff x="10481526" y="5831839"/>
            <a:chExt cx="1359732" cy="791009"/>
          </a:xfrm>
        </p:grpSpPr>
        <p:sp>
          <p:nvSpPr>
            <p:cNvPr id="5" name="直角三角形 4">
              <a:extLst>
                <a:ext uri="{FF2B5EF4-FFF2-40B4-BE49-F238E27FC236}">
                  <a16:creationId xmlns:a16="http://schemas.microsoft.com/office/drawing/2014/main" id="{EA738CC8-7F8C-633D-CBFD-2C472FA079F9}"/>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92211DAD-1A25-CD3C-C3BB-A095A8DD292D}"/>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81A18D52-67DF-3642-70D0-F396364CFA11}"/>
                </a:ext>
              </a:extLst>
            </p:cNvPr>
            <p:cNvSpPr txBox="1"/>
            <p:nvPr/>
          </p:nvSpPr>
          <p:spPr>
            <a:xfrm>
              <a:off x="10481526" y="6284294"/>
              <a:ext cx="135973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SECOND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804A4485-DE28-D91A-4AAC-63CD6EF246A5}"/>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9ABC9A96-B1F1-8BB7-AC1A-B17954BACC55}"/>
              </a:ext>
            </a:extLst>
          </p:cNvPr>
          <p:cNvPicPr>
            <a:picLocks noChangeAspect="1"/>
          </p:cNvPicPr>
          <p:nvPr/>
        </p:nvPicPr>
        <p:blipFill>
          <a:blip r:embed="rId3"/>
          <a:stretch>
            <a:fillRect/>
          </a:stretch>
        </p:blipFill>
        <p:spPr>
          <a:xfrm>
            <a:off x="4469468" y="3060743"/>
            <a:ext cx="2233810" cy="729561"/>
          </a:xfrm>
          <a:prstGeom prst="rect">
            <a:avLst/>
          </a:prstGeom>
        </p:spPr>
      </p:pic>
      <p:pic>
        <p:nvPicPr>
          <p:cNvPr id="11" name="图片 10">
            <a:extLst>
              <a:ext uri="{FF2B5EF4-FFF2-40B4-BE49-F238E27FC236}">
                <a16:creationId xmlns:a16="http://schemas.microsoft.com/office/drawing/2014/main" id="{229F25BC-281C-65D4-6EA9-2935BD1778CC}"/>
              </a:ext>
            </a:extLst>
          </p:cNvPr>
          <p:cNvPicPr>
            <a:picLocks noChangeAspect="1"/>
          </p:cNvPicPr>
          <p:nvPr/>
        </p:nvPicPr>
        <p:blipFill>
          <a:blip r:embed="rId4"/>
          <a:srcRect l="7227" r="4326"/>
          <a:stretch/>
        </p:blipFill>
        <p:spPr>
          <a:xfrm>
            <a:off x="4469468" y="543609"/>
            <a:ext cx="2233810" cy="729562"/>
          </a:xfrm>
          <a:prstGeom prst="rect">
            <a:avLst/>
          </a:prstGeom>
        </p:spPr>
      </p:pic>
      <p:sp>
        <p:nvSpPr>
          <p:cNvPr id="13" name="文本框 12">
            <a:extLst>
              <a:ext uri="{FF2B5EF4-FFF2-40B4-BE49-F238E27FC236}">
                <a16:creationId xmlns:a16="http://schemas.microsoft.com/office/drawing/2014/main" id="{58EBC9E9-687F-375D-261F-7E05C1E17E76}"/>
              </a:ext>
            </a:extLst>
          </p:cNvPr>
          <p:cNvSpPr txBox="1"/>
          <p:nvPr/>
        </p:nvSpPr>
        <p:spPr>
          <a:xfrm>
            <a:off x="4469468" y="4095520"/>
            <a:ext cx="6096000" cy="1754326"/>
          </a:xfrm>
          <a:prstGeom prst="rect">
            <a:avLst/>
          </a:prstGeom>
          <a:noFill/>
        </p:spPr>
        <p:txBody>
          <a:bodyPr wrap="square">
            <a:spAutoFit/>
          </a:bodyPr>
          <a:lstStyle/>
          <a:p>
            <a:r>
              <a:rPr lang="en-US" altLang="zh-CN" sz="1800" dirty="0">
                <a:effectLst/>
                <a:latin typeface="Comic Sans MS" panose="030F0702030302020204" pitchFamily="66" charset="0"/>
                <a:ea typeface="宋体" panose="02010600030101010101" pitchFamily="2" charset="-122"/>
                <a:cs typeface="Times New Roman" panose="02020603050405020304" pitchFamily="18" charset="0"/>
              </a:rPr>
              <a:t>"Big data analytics describes the process of uncovering trends, patterns, and correlations in large amounts of raw data to help make data-informed decisions. These processes use familiar statistical analysis techniques—like clustering and regression—and apply them to more extensive datasets with the help of newer tools. "</a:t>
            </a:r>
            <a:endParaRPr lang="zh-CN" altLang="en-US" dirty="0">
              <a:latin typeface="Comic Sans MS" panose="030F0702030302020204" pitchFamily="66" charset="0"/>
            </a:endParaRPr>
          </a:p>
        </p:txBody>
      </p:sp>
      <p:sp>
        <p:nvSpPr>
          <p:cNvPr id="15" name="文本框 14">
            <a:extLst>
              <a:ext uri="{FF2B5EF4-FFF2-40B4-BE49-F238E27FC236}">
                <a16:creationId xmlns:a16="http://schemas.microsoft.com/office/drawing/2014/main" id="{31A9C6C3-BF49-DE27-45ED-ACD882903A18}"/>
              </a:ext>
            </a:extLst>
          </p:cNvPr>
          <p:cNvSpPr txBox="1"/>
          <p:nvPr/>
        </p:nvSpPr>
        <p:spPr>
          <a:xfrm>
            <a:off x="4469468" y="1566928"/>
            <a:ext cx="6128657" cy="1200329"/>
          </a:xfrm>
          <a:prstGeom prst="rect">
            <a:avLst/>
          </a:prstGeom>
          <a:noFill/>
        </p:spPr>
        <p:txBody>
          <a:bodyPr wrap="square">
            <a:spAutoFit/>
          </a:bodyPr>
          <a:lstStyle/>
          <a:p>
            <a:r>
              <a:rPr lang="en-US" altLang="zh-CN" sz="1800" dirty="0">
                <a:effectLst/>
                <a:latin typeface="Comic Sans MS" panose="030F0702030302020204" pitchFamily="66" charset="0"/>
                <a:ea typeface="宋体" panose="02010600030101010101" pitchFamily="2" charset="-122"/>
                <a:cs typeface="Times New Roman" panose="02020603050405020304" pitchFamily="18" charset="0"/>
              </a:rPr>
              <a:t>“Data is woven into the everyday fabric of our lives. With the rise of mobile, social media, and so on, we now transmit more data than ever before—and at a dizzying speed. </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283092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EBC5F-5F3D-2660-CF99-B33678E46EBE}"/>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584CEB8D-FD96-1889-9415-B8B1007BFD48}"/>
              </a:ext>
            </a:extLst>
          </p:cNvPr>
          <p:cNvGrpSpPr/>
          <p:nvPr/>
        </p:nvGrpSpPr>
        <p:grpSpPr>
          <a:xfrm>
            <a:off x="8569330" y="4199343"/>
            <a:ext cx="1234697" cy="791009"/>
            <a:chOff x="10606561" y="5831839"/>
            <a:chExt cx="1234697" cy="791009"/>
          </a:xfrm>
        </p:grpSpPr>
        <p:sp>
          <p:nvSpPr>
            <p:cNvPr id="3" name="直角三角形 2">
              <a:extLst>
                <a:ext uri="{FF2B5EF4-FFF2-40B4-BE49-F238E27FC236}">
                  <a16:creationId xmlns:a16="http://schemas.microsoft.com/office/drawing/2014/main" id="{D33F4104-DCFC-E538-8E63-45A25DC0D55A}"/>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8CFB50CB-B91B-24DF-E7B5-23546C67D7C0}"/>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CD6B4DDE-BACB-0FEA-4E52-E09CB66CD717}"/>
                </a:ext>
              </a:extLst>
            </p:cNvPr>
            <p:cNvSpPr txBox="1"/>
            <p:nvPr/>
          </p:nvSpPr>
          <p:spPr>
            <a:xfrm>
              <a:off x="10606561" y="6284294"/>
              <a:ext cx="1234697"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THIRD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4339537E-3E01-0564-C1B0-F67763FA6EBB}"/>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98007CB8-4C44-D508-2179-08B890FA2EF6}"/>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5DF19026-FC85-E86C-2C61-8E8C102014C3}"/>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History of</a:t>
            </a:r>
          </a:p>
          <a:p>
            <a:pPr algn="ctr"/>
            <a:r>
              <a:rPr kumimoji="1" lang="en-US" altLang="zh-CN" sz="2800" b="1" dirty="0">
                <a:solidFill>
                  <a:srgbClr val="44546A"/>
                </a:solidFill>
                <a:latin typeface="Microsoft YaHei" charset="-122"/>
                <a:ea typeface="Microsoft YaHei" charset="-122"/>
                <a:cs typeface="Microsoft YaHei" charset="-122"/>
              </a:rPr>
              <a:t>big data analysis</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71B61B03-58CD-187E-73B0-26C9B1F813C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097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A757-0C8E-BEFC-AC25-52C1FBF9BB99}"/>
            </a:ext>
          </a:extLst>
        </p:cNvPr>
        <p:cNvGrpSpPr/>
        <p:nvPr/>
      </p:nvGrpSpPr>
      <p:grpSpPr>
        <a:xfrm>
          <a:off x="0" y="0"/>
          <a:ext cx="0" cy="0"/>
          <a:chOff x="0" y="0"/>
          <a:chExt cx="0" cy="0"/>
        </a:xfrm>
      </p:grpSpPr>
      <p:pic>
        <p:nvPicPr>
          <p:cNvPr id="2052" name="Picture 4" descr="undefined">
            <a:extLst>
              <a:ext uri="{FF2B5EF4-FFF2-40B4-BE49-F238E27FC236}">
                <a16:creationId xmlns:a16="http://schemas.microsoft.com/office/drawing/2014/main" id="{9A842AED-9D09-EE7D-9535-4134052AC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053" y="3525748"/>
            <a:ext cx="2905030" cy="210778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CD4B256-7F04-FD0B-D8AD-B089DDB6588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73CD97CC-9B69-5B6F-ABC5-48B811138B4F}"/>
              </a:ext>
            </a:extLst>
          </p:cNvPr>
          <p:cNvGrpSpPr/>
          <p:nvPr/>
        </p:nvGrpSpPr>
        <p:grpSpPr>
          <a:xfrm>
            <a:off x="10690230" y="5849847"/>
            <a:ext cx="1234697" cy="791009"/>
            <a:chOff x="10606561" y="5831839"/>
            <a:chExt cx="1234697" cy="791009"/>
          </a:xfrm>
        </p:grpSpPr>
        <p:sp>
          <p:nvSpPr>
            <p:cNvPr id="5" name="直角三角形 4">
              <a:extLst>
                <a:ext uri="{FF2B5EF4-FFF2-40B4-BE49-F238E27FC236}">
                  <a16:creationId xmlns:a16="http://schemas.microsoft.com/office/drawing/2014/main" id="{DE59CCE3-51B5-7E4F-A8F2-B593B18BD148}"/>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7DC991F6-202F-9EA7-E01C-775AD9DDE5C2}"/>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A22F5CFA-AF7C-753E-DEFE-70A03AA7F65A}"/>
                </a:ext>
              </a:extLst>
            </p:cNvPr>
            <p:cNvSpPr txBox="1"/>
            <p:nvPr/>
          </p:nvSpPr>
          <p:spPr>
            <a:xfrm>
              <a:off x="10606561" y="6284294"/>
              <a:ext cx="1234697"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THIRD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4EC8F006-DF43-B447-09A9-0BB6BB24C384}"/>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9DE42390-BDF2-1337-2ACB-37D696DB0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6" y="561502"/>
            <a:ext cx="2718234" cy="2123851"/>
          </a:xfrm>
          <a:prstGeom prst="rect">
            <a:avLst/>
          </a:prstGeom>
          <a:noFill/>
          <a:extLst>
            <a:ext uri="{909E8E84-426E-40DD-AFC4-6F175D3DCCD1}">
              <a14:hiddenFill xmlns:a14="http://schemas.microsoft.com/office/drawing/2010/main">
                <a:solidFill>
                  <a:srgbClr val="FFFFFF"/>
                </a:solidFill>
              </a14:hiddenFill>
            </a:ext>
          </a:extLst>
        </p:spPr>
      </p:pic>
      <p:sp>
        <p:nvSpPr>
          <p:cNvPr id="16" name="直角三角形 15">
            <a:extLst>
              <a:ext uri="{FF2B5EF4-FFF2-40B4-BE49-F238E27FC236}">
                <a16:creationId xmlns:a16="http://schemas.microsoft.com/office/drawing/2014/main" id="{790D5CF8-4A26-0F80-9617-22A09D3D2BB7}"/>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 name="文本框 14">
            <a:extLst>
              <a:ext uri="{FF2B5EF4-FFF2-40B4-BE49-F238E27FC236}">
                <a16:creationId xmlns:a16="http://schemas.microsoft.com/office/drawing/2014/main" id="{EA85057D-AFA5-D76B-3037-55339FCC051A}"/>
              </a:ext>
            </a:extLst>
          </p:cNvPr>
          <p:cNvSpPr txBox="1"/>
          <p:nvPr/>
        </p:nvSpPr>
        <p:spPr>
          <a:xfrm>
            <a:off x="3548917" y="561502"/>
            <a:ext cx="4474633" cy="2954848"/>
          </a:xfrm>
          <a:prstGeom prst="rect">
            <a:avLst/>
          </a:prstGeom>
          <a:noFill/>
        </p:spPr>
        <p:txBody>
          <a:bodyPr wrap="square">
            <a:spAutoFit/>
          </a:bodyPr>
          <a:lstStyle/>
          <a:p>
            <a:pPr indent="228600" algn="just">
              <a:lnSpc>
                <a:spcPct val="150000"/>
              </a:lnSpc>
            </a:pPr>
            <a:r>
              <a:rPr lang="en-US" altLang="zh-CN" sz="1800" i="1" kern="100" dirty="0">
                <a:solidFill>
                  <a:srgbClr val="000000"/>
                </a:solidFill>
                <a:effectLst/>
                <a:latin typeface="Comic Sans MS" panose="030F0702030302020204" pitchFamily="66" charset="0"/>
                <a:ea typeface="宋体" panose="02010600030101010101" pitchFamily="2" charset="-122"/>
                <a:cs typeface="Arial" panose="020B0604020202020204" pitchFamily="34" charset="0"/>
              </a:rPr>
              <a:t>Most people think that big data analytics should be a technology that has emerged in last few decades, but it’s really not. The earliest examples we have od humans storing and analyzing data are the tally sticks, which date back to 18,000 BCE!</a:t>
            </a:r>
            <a:r>
              <a:rPr lang="en-US" altLang="zh-CN" dirty="0">
                <a:latin typeface="Comic Sans MS" panose="030F0702030302020204" pitchFamily="66" charset="0"/>
              </a:rPr>
              <a:t> </a:t>
            </a:r>
            <a:endParaRPr lang="en-US" altLang="zh-CN" sz="1800" i="1" kern="100" dirty="0">
              <a:solidFill>
                <a:srgbClr val="000000"/>
              </a:solidFill>
              <a:effectLst/>
              <a:latin typeface="Comic Sans MS" panose="030F0702030302020204" pitchFamily="66" charset="0"/>
              <a:ea typeface="宋体" panose="02010600030101010101" pitchFamily="2" charset="-122"/>
              <a:cs typeface="Arial" panose="020B0604020202020204" pitchFamily="34" charset="0"/>
            </a:endParaRPr>
          </a:p>
        </p:txBody>
      </p:sp>
      <p:pic>
        <p:nvPicPr>
          <p:cNvPr id="2054" name="Picture 6" descr="中国古代古籍纸张种类介绍">
            <a:extLst>
              <a:ext uri="{FF2B5EF4-FFF2-40B4-BE49-F238E27FC236}">
                <a16:creationId xmlns:a16="http://schemas.microsoft.com/office/drawing/2014/main" id="{D2EC3278-E90F-F998-8B66-D366352C5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437" y="3791296"/>
            <a:ext cx="2642062" cy="16636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F4224D80-860D-5277-B0F0-A578163CA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115" y="3633883"/>
            <a:ext cx="1152525" cy="1978500"/>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右 16">
            <a:extLst>
              <a:ext uri="{FF2B5EF4-FFF2-40B4-BE49-F238E27FC236}">
                <a16:creationId xmlns:a16="http://schemas.microsoft.com/office/drawing/2014/main" id="{04B20DDE-BAA2-4748-F3AA-923849CA30BC}"/>
              </a:ext>
            </a:extLst>
          </p:cNvPr>
          <p:cNvSpPr/>
          <p:nvPr/>
        </p:nvSpPr>
        <p:spPr>
          <a:xfrm rot="5400000">
            <a:off x="1492548" y="2727226"/>
            <a:ext cx="571518" cy="747253"/>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B41F3CA9-0E9B-6E3A-AB55-6D32CDB9A9F5}"/>
              </a:ext>
            </a:extLst>
          </p:cNvPr>
          <p:cNvSpPr/>
          <p:nvPr/>
        </p:nvSpPr>
        <p:spPr>
          <a:xfrm>
            <a:off x="2499455" y="4296230"/>
            <a:ext cx="997535" cy="516401"/>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3FE0B3D1-1850-2436-71D8-303F47A5EF16}"/>
              </a:ext>
            </a:extLst>
          </p:cNvPr>
          <p:cNvSpPr/>
          <p:nvPr/>
        </p:nvSpPr>
        <p:spPr>
          <a:xfrm>
            <a:off x="6789946" y="4296231"/>
            <a:ext cx="1102770" cy="578278"/>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2597962-AE2D-74F5-BEB7-F108D6EC307B}"/>
              </a:ext>
            </a:extLst>
          </p:cNvPr>
          <p:cNvSpPr txBox="1"/>
          <p:nvPr/>
        </p:nvSpPr>
        <p:spPr>
          <a:xfrm>
            <a:off x="8459922" y="561502"/>
            <a:ext cx="3215581" cy="2539350"/>
          </a:xfrm>
          <a:prstGeom prst="rect">
            <a:avLst/>
          </a:prstGeom>
          <a:noFill/>
        </p:spPr>
        <p:txBody>
          <a:bodyPr wrap="square">
            <a:spAutoFit/>
          </a:bodyPr>
          <a:lstStyle/>
          <a:p>
            <a:pPr indent="228600" algn="just">
              <a:lnSpc>
                <a:spcPct val="150000"/>
              </a:lnSpc>
            </a:pPr>
            <a:r>
              <a:rPr lang="en-US" altLang="zh-CN" dirty="0">
                <a:latin typeface="Comic Sans MS" panose="030F0702030302020204" pitchFamily="66" charset="0"/>
              </a:rPr>
              <a:t>With the evolution of storage media, we creating various of methods about to analysis the data and extract useful information from the big </a:t>
            </a:r>
            <a:r>
              <a:rPr lang="en-US" altLang="zh-CN" dirty="0" err="1">
                <a:latin typeface="Comic Sans MS" panose="030F0702030302020204" pitchFamily="66" charset="0"/>
              </a:rPr>
              <a:t>datas</a:t>
            </a:r>
            <a:r>
              <a:rPr lang="en-US" altLang="zh-CN" dirty="0">
                <a:latin typeface="Comic Sans MS" panose="030F0702030302020204" pitchFamily="66" charset="0"/>
              </a:rPr>
              <a:t>.</a:t>
            </a:r>
          </a:p>
        </p:txBody>
      </p:sp>
    </p:spTree>
    <p:extLst>
      <p:ext uri="{BB962C8B-B14F-4D97-AF65-F5344CB8AC3E}">
        <p14:creationId xmlns:p14="http://schemas.microsoft.com/office/powerpoint/2010/main" val="12608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759FF-7C72-6624-4515-16DF31D7E4EE}"/>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A6785DDC-F36D-C90B-7480-303E5579EDC0}"/>
              </a:ext>
            </a:extLst>
          </p:cNvPr>
          <p:cNvGrpSpPr/>
          <p:nvPr/>
        </p:nvGrpSpPr>
        <p:grpSpPr>
          <a:xfrm>
            <a:off x="8593375" y="4199343"/>
            <a:ext cx="1210652" cy="797359"/>
            <a:chOff x="10630606" y="5831839"/>
            <a:chExt cx="1210652" cy="797359"/>
          </a:xfrm>
        </p:grpSpPr>
        <p:sp>
          <p:nvSpPr>
            <p:cNvPr id="3" name="直角三角形 2">
              <a:extLst>
                <a:ext uri="{FF2B5EF4-FFF2-40B4-BE49-F238E27FC236}">
                  <a16:creationId xmlns:a16="http://schemas.microsoft.com/office/drawing/2014/main" id="{04CD559D-0274-F41E-02F5-B89FFA34F7CB}"/>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55137B68-9065-2DF6-1DF2-D357BC5C7F16}"/>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20C647AF-9F2F-8A11-8382-1C6D3210E824}"/>
                </a:ext>
              </a:extLst>
            </p:cNvPr>
            <p:cNvSpPr txBox="1"/>
            <p:nvPr/>
          </p:nvSpPr>
          <p:spPr>
            <a:xfrm>
              <a:off x="10630606" y="6290644"/>
              <a:ext cx="121065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FOUR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48AF125B-95D1-BCBF-0BF2-E06A64007E90}"/>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813A3271-978F-C9A0-C2A8-701352EA128E}"/>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BA1FB696-C68B-FF9A-2509-65CC9290F802}"/>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big data analysis</a:t>
            </a:r>
          </a:p>
          <a:p>
            <a:pPr algn="ctr"/>
            <a:r>
              <a:rPr kumimoji="1" lang="en-US" altLang="zh-CN" sz="2800" b="1" dirty="0">
                <a:solidFill>
                  <a:srgbClr val="44546A"/>
                </a:solidFill>
                <a:latin typeface="Microsoft YaHei" charset="-122"/>
                <a:ea typeface="Microsoft YaHei" charset="-122"/>
                <a:cs typeface="Microsoft YaHei" charset="-122"/>
              </a:rPr>
              <a:t>IN CHINA</a:t>
            </a:r>
          </a:p>
        </p:txBody>
      </p:sp>
      <p:sp>
        <p:nvSpPr>
          <p:cNvPr id="9" name="矩形 8">
            <a:extLst>
              <a:ext uri="{FF2B5EF4-FFF2-40B4-BE49-F238E27FC236}">
                <a16:creationId xmlns:a16="http://schemas.microsoft.com/office/drawing/2014/main" id="{5212E948-1100-759A-4464-C71E62B1C54B}"/>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469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70FC6-B1B3-4D1F-CD0E-E3DB1C00BBD9}"/>
            </a:ext>
          </a:extLst>
        </p:cNvPr>
        <p:cNvGrpSpPr/>
        <p:nvPr/>
      </p:nvGrpSpPr>
      <p:grpSpPr>
        <a:xfrm>
          <a:off x="0" y="0"/>
          <a:ext cx="0" cy="0"/>
          <a:chOff x="0" y="0"/>
          <a:chExt cx="0" cy="0"/>
        </a:xfrm>
      </p:grpSpPr>
      <p:sp>
        <p:nvSpPr>
          <p:cNvPr id="16" name="直角三角形 15">
            <a:extLst>
              <a:ext uri="{FF2B5EF4-FFF2-40B4-BE49-F238E27FC236}">
                <a16:creationId xmlns:a16="http://schemas.microsoft.com/office/drawing/2014/main" id="{7753E316-EAEA-A45C-42A6-C399DC00597E}"/>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7A144E70-7D4E-FB44-A154-BE2299857BFB}"/>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1F0EA2EC-E869-8DC1-E594-B3F301C5A3C6}"/>
              </a:ext>
            </a:extLst>
          </p:cNvPr>
          <p:cNvGrpSpPr/>
          <p:nvPr/>
        </p:nvGrpSpPr>
        <p:grpSpPr>
          <a:xfrm>
            <a:off x="10714275" y="5849847"/>
            <a:ext cx="1210652" cy="791009"/>
            <a:chOff x="10630606" y="5831839"/>
            <a:chExt cx="1210652" cy="791009"/>
          </a:xfrm>
        </p:grpSpPr>
        <p:sp>
          <p:nvSpPr>
            <p:cNvPr id="5" name="直角三角形 4">
              <a:extLst>
                <a:ext uri="{FF2B5EF4-FFF2-40B4-BE49-F238E27FC236}">
                  <a16:creationId xmlns:a16="http://schemas.microsoft.com/office/drawing/2014/main" id="{5CFC7F27-63D3-EB0F-AFF5-5F46C05C7E6E}"/>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EA17F161-FA06-9709-DD44-6A4F7A20CAB8}"/>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EE002B99-C601-E59E-3AEC-BCA7EFE9A112}"/>
                </a:ext>
              </a:extLst>
            </p:cNvPr>
            <p:cNvSpPr txBox="1"/>
            <p:nvPr/>
          </p:nvSpPr>
          <p:spPr>
            <a:xfrm>
              <a:off x="10630606" y="6284294"/>
              <a:ext cx="121065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FOUR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42533D22-04EF-D16B-1B72-68DF85082BCE}"/>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A4244A5C-47A3-0ECB-C76A-0FC119E09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326" y="561502"/>
            <a:ext cx="2963302" cy="318523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a:extLst>
              <a:ext uri="{FF2B5EF4-FFF2-40B4-BE49-F238E27FC236}">
                <a16:creationId xmlns:a16="http://schemas.microsoft.com/office/drawing/2014/main" id="{DEF41F2F-782B-14A0-44FD-537C73E14453}"/>
              </a:ext>
            </a:extLst>
          </p:cNvPr>
          <p:cNvSpPr/>
          <p:nvPr/>
        </p:nvSpPr>
        <p:spPr>
          <a:xfrm>
            <a:off x="10958120" y="2187907"/>
            <a:ext cx="519777" cy="31145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0BCC2A4-8A54-1FCD-D148-1D2084459F2D}"/>
              </a:ext>
            </a:extLst>
          </p:cNvPr>
          <p:cNvSpPr/>
          <p:nvPr/>
        </p:nvSpPr>
        <p:spPr>
          <a:xfrm>
            <a:off x="9122530" y="1752488"/>
            <a:ext cx="773688" cy="5676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41325FE-215F-8EEA-C776-7A80158C9A59}"/>
              </a:ext>
            </a:extLst>
          </p:cNvPr>
          <p:cNvSpPr/>
          <p:nvPr/>
        </p:nvSpPr>
        <p:spPr>
          <a:xfrm>
            <a:off x="9596460" y="1225920"/>
            <a:ext cx="481213" cy="3836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256EF201-3277-DA6B-C708-20A4BAE6789C}"/>
              </a:ext>
            </a:extLst>
          </p:cNvPr>
          <p:cNvCxnSpPr>
            <a:cxnSpLocks/>
            <a:endCxn id="11" idx="2"/>
          </p:cNvCxnSpPr>
          <p:nvPr/>
        </p:nvCxnSpPr>
        <p:spPr>
          <a:xfrm>
            <a:off x="8231444" y="1624149"/>
            <a:ext cx="891086" cy="41215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A2DF7C89-635E-C91D-DA12-E2D5B45F5A71}"/>
              </a:ext>
            </a:extLst>
          </p:cNvPr>
          <p:cNvCxnSpPr>
            <a:cxnSpLocks/>
            <a:endCxn id="12" idx="2"/>
          </p:cNvCxnSpPr>
          <p:nvPr/>
        </p:nvCxnSpPr>
        <p:spPr>
          <a:xfrm flipV="1">
            <a:off x="8231444" y="1417743"/>
            <a:ext cx="1365016" cy="20640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a:extLst>
              <a:ext uri="{FF2B5EF4-FFF2-40B4-BE49-F238E27FC236}">
                <a16:creationId xmlns:a16="http://schemas.microsoft.com/office/drawing/2014/main" id="{7B2F41F8-3E3A-5E90-2D9D-D066EF69FAF5}"/>
              </a:ext>
            </a:extLst>
          </p:cNvPr>
          <p:cNvCxnSpPr>
            <a:cxnSpLocks/>
            <a:endCxn id="9" idx="2"/>
          </p:cNvCxnSpPr>
          <p:nvPr/>
        </p:nvCxnSpPr>
        <p:spPr>
          <a:xfrm>
            <a:off x="8231444" y="1624149"/>
            <a:ext cx="2726676" cy="71948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文本框 38">
            <a:extLst>
              <a:ext uri="{FF2B5EF4-FFF2-40B4-BE49-F238E27FC236}">
                <a16:creationId xmlns:a16="http://schemas.microsoft.com/office/drawing/2014/main" id="{9A4EA50E-89B6-698E-D5FF-D4B349D0FB29}"/>
              </a:ext>
            </a:extLst>
          </p:cNvPr>
          <p:cNvSpPr txBox="1"/>
          <p:nvPr/>
        </p:nvSpPr>
        <p:spPr>
          <a:xfrm>
            <a:off x="798800" y="834549"/>
            <a:ext cx="7112937" cy="2125647"/>
          </a:xfrm>
          <a:prstGeom prst="rect">
            <a:avLst/>
          </a:prstGeom>
          <a:noFill/>
        </p:spPr>
        <p:txBody>
          <a:bodyPr wrap="square">
            <a:spAutoFit/>
          </a:bodyPr>
          <a:lstStyle/>
          <a:p>
            <a:pPr indent="228600" algn="just">
              <a:lnSpc>
                <a:spcPct val="150000"/>
              </a:lnSpc>
            </a:pPr>
            <a:r>
              <a:rPr lang="en-US" altLang="zh-CN" sz="1800" dirty="0">
                <a:effectLst/>
                <a:latin typeface="Comic Sans MS" panose="030F0702030302020204" pitchFamily="66" charset="0"/>
                <a:ea typeface="宋体" panose="02010600030101010101" pitchFamily="2" charset="-122"/>
                <a:cs typeface="Times New Roman" panose="02020603050405020304" pitchFamily="18" charset="0"/>
              </a:rPr>
              <a:t>The traffic prediction is more correct than before with the addition of big data analysis technology. This applied to autonomous driving for realize the optimal path planning that will reduce traffic congression and provide us with the best options to quickly reach our destination.</a:t>
            </a:r>
            <a:endParaRPr lang="zh-CN" altLang="en-US" dirty="0">
              <a:latin typeface="Comic Sans MS" panose="030F0702030302020204" pitchFamily="66" charset="0"/>
            </a:endParaRPr>
          </a:p>
        </p:txBody>
      </p:sp>
      <p:pic>
        <p:nvPicPr>
          <p:cNvPr id="43" name="图片 42">
            <a:extLst>
              <a:ext uri="{FF2B5EF4-FFF2-40B4-BE49-F238E27FC236}">
                <a16:creationId xmlns:a16="http://schemas.microsoft.com/office/drawing/2014/main" id="{8B1A6A10-7A4F-3AB5-4C4E-6EF35A286669}"/>
              </a:ext>
            </a:extLst>
          </p:cNvPr>
          <p:cNvPicPr>
            <a:picLocks noChangeAspect="1"/>
          </p:cNvPicPr>
          <p:nvPr/>
        </p:nvPicPr>
        <p:blipFill>
          <a:blip r:embed="rId3"/>
          <a:stretch>
            <a:fillRect/>
          </a:stretch>
        </p:blipFill>
        <p:spPr>
          <a:xfrm>
            <a:off x="655110" y="3234169"/>
            <a:ext cx="3011199" cy="754839"/>
          </a:xfrm>
          <a:prstGeom prst="rect">
            <a:avLst/>
          </a:prstGeom>
        </p:spPr>
      </p:pic>
      <p:pic>
        <p:nvPicPr>
          <p:cNvPr id="47" name="图片 46">
            <a:extLst>
              <a:ext uri="{FF2B5EF4-FFF2-40B4-BE49-F238E27FC236}">
                <a16:creationId xmlns:a16="http://schemas.microsoft.com/office/drawing/2014/main" id="{3AFC7E76-9413-726A-28F2-630C56B44008}"/>
              </a:ext>
            </a:extLst>
          </p:cNvPr>
          <p:cNvPicPr>
            <a:picLocks noChangeAspect="1"/>
          </p:cNvPicPr>
          <p:nvPr/>
        </p:nvPicPr>
        <p:blipFill>
          <a:blip r:embed="rId4"/>
          <a:stretch>
            <a:fillRect/>
          </a:stretch>
        </p:blipFill>
        <p:spPr>
          <a:xfrm>
            <a:off x="590615" y="4433271"/>
            <a:ext cx="3258312" cy="1722828"/>
          </a:xfrm>
          <a:prstGeom prst="rect">
            <a:avLst/>
          </a:prstGeom>
        </p:spPr>
      </p:pic>
      <p:sp>
        <p:nvSpPr>
          <p:cNvPr id="58" name="文本框 57">
            <a:extLst>
              <a:ext uri="{FF2B5EF4-FFF2-40B4-BE49-F238E27FC236}">
                <a16:creationId xmlns:a16="http://schemas.microsoft.com/office/drawing/2014/main" id="{42D2188B-1059-D8B4-DD22-DEDB1BB9D099}"/>
              </a:ext>
            </a:extLst>
          </p:cNvPr>
          <p:cNvSpPr txBox="1"/>
          <p:nvPr/>
        </p:nvSpPr>
        <p:spPr>
          <a:xfrm>
            <a:off x="4355268" y="3953145"/>
            <a:ext cx="6096000" cy="2123851"/>
          </a:xfrm>
          <a:prstGeom prst="rect">
            <a:avLst/>
          </a:prstGeom>
          <a:noFill/>
        </p:spPr>
        <p:txBody>
          <a:bodyPr wrap="square">
            <a:spAutoFit/>
          </a:bodyPr>
          <a:lstStyle/>
          <a:p>
            <a:pPr indent="228600" algn="just">
              <a:lnSpc>
                <a:spcPct val="150000"/>
              </a:lnSpc>
            </a:pPr>
            <a:r>
              <a:rPr lang="en-US" altLang="zh-CN" dirty="0">
                <a:latin typeface="Comic Sans MS" panose="030F0702030302020204" pitchFamily="66" charset="0"/>
                <a:ea typeface="宋体" panose="02010600030101010101" pitchFamily="2" charset="-122"/>
                <a:cs typeface="Times New Roman" panose="02020603050405020304" pitchFamily="18" charset="0"/>
              </a:rPr>
              <a:t>During the use of </a:t>
            </a:r>
            <a:r>
              <a:rPr lang="en-US" altLang="zh-CN" b="0" i="0" dirty="0">
                <a:solidFill>
                  <a:srgbClr val="1F1F1F"/>
                </a:solidFill>
                <a:effectLst/>
                <a:latin typeface="Comic Sans MS" panose="030F0702030302020204" pitchFamily="66" charset="0"/>
              </a:rPr>
              <a:t>Harmony Intelligent Mobility Alliance</a:t>
            </a:r>
            <a:r>
              <a:rPr lang="en-US" altLang="zh-CN" b="0" i="0" dirty="0">
                <a:solidFill>
                  <a:srgbClr val="1F1F1F"/>
                </a:solidFill>
                <a:latin typeface="Comic Sans MS" panose="030F0702030302020204" pitchFamily="66" charset="0"/>
                <a:ea typeface="宋体" panose="02010600030101010101" pitchFamily="2" charset="-122"/>
                <a:cs typeface="Times New Roman" panose="02020603050405020304" pitchFamily="18" charset="0"/>
              </a:rPr>
              <a:t>, we release some attention in traffic and keep our nerves fro</a:t>
            </a:r>
            <a:r>
              <a:rPr lang="en-US" altLang="zh-CN" dirty="0">
                <a:solidFill>
                  <a:srgbClr val="1F1F1F"/>
                </a:solidFill>
                <a:latin typeface="Comic Sans MS" panose="030F0702030302020204" pitchFamily="66" charset="0"/>
                <a:ea typeface="宋体" panose="02010600030101010101" pitchFamily="2" charset="-122"/>
                <a:cs typeface="Times New Roman" panose="02020603050405020304" pitchFamily="18" charset="0"/>
              </a:rPr>
              <a:t>m tightening. It is a useful things for novice drivers who can enjoy the fun of driving without being bothered by other things.</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126183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445</Words>
  <Application>Microsoft Office PowerPoint</Application>
  <PresentationFormat>宽屏</PresentationFormat>
  <Paragraphs>44</Paragraphs>
  <Slides>12</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Microsoft YaHei Light</vt:lpstr>
      <vt:lpstr>等线</vt:lpstr>
      <vt:lpstr>等线 Light</vt:lpstr>
      <vt:lpstr>Microsoft YaHei</vt:lpstr>
      <vt:lpstr>Arial</vt:lpstr>
      <vt:lpstr>Comic Sans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嘉陶</dc:creator>
  <cp:lastModifiedBy>sun luca</cp:lastModifiedBy>
  <cp:revision>16</cp:revision>
  <dcterms:created xsi:type="dcterms:W3CDTF">2022-07-23T21:08:59Z</dcterms:created>
  <dcterms:modified xsi:type="dcterms:W3CDTF">2025-04-24T04:30:18Z</dcterms:modified>
</cp:coreProperties>
</file>